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32" r:id="rId1"/>
  </p:sldMasterIdLst>
  <p:notesMasterIdLst>
    <p:notesMasterId r:id="rId20"/>
  </p:notesMasterIdLst>
  <p:sldIdLst>
    <p:sldId id="256" r:id="rId2"/>
    <p:sldId id="258" r:id="rId3"/>
    <p:sldId id="257" r:id="rId4"/>
    <p:sldId id="261" r:id="rId5"/>
    <p:sldId id="267" r:id="rId6"/>
    <p:sldId id="259" r:id="rId7"/>
    <p:sldId id="272" r:id="rId8"/>
    <p:sldId id="273" r:id="rId9"/>
    <p:sldId id="274" r:id="rId10"/>
    <p:sldId id="260" r:id="rId11"/>
    <p:sldId id="262" r:id="rId12"/>
    <p:sldId id="269" r:id="rId13"/>
    <p:sldId id="270" r:id="rId14"/>
    <p:sldId id="271" r:id="rId15"/>
    <p:sldId id="264" r:id="rId16"/>
    <p:sldId id="265" r:id="rId17"/>
    <p:sldId id="266" r:id="rId18"/>
    <p:sldId id="2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298"/>
    <p:restoredTop sz="75474"/>
  </p:normalViewPr>
  <p:slideViewPr>
    <p:cSldViewPr snapToGrid="0" snapToObjects="1">
      <p:cViewPr>
        <p:scale>
          <a:sx n="69" d="100"/>
          <a:sy n="69" d="100"/>
        </p:scale>
        <p:origin x="144" y="752"/>
      </p:cViewPr>
      <p:guideLst/>
    </p:cSldViewPr>
  </p:slideViewPr>
  <p:outlineViewPr>
    <p:cViewPr>
      <p:scale>
        <a:sx n="33" d="100"/>
        <a:sy n="33" d="100"/>
      </p:scale>
      <p:origin x="0" y="-45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81EB8-D299-5A41-8600-EDE10B27151F}" type="datetimeFigureOut">
              <a:rPr lang="en-US" smtClean="0"/>
              <a:t>4/14/18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A27E5C-C0A7-0042-A960-46387DE64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356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78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Given the</a:t>
            </a:r>
            <a:r>
              <a:rPr lang="en-US" baseline="0" dirty="0"/>
              <a:t> age and drawbacks of Hadoop, the Hadoop community has spawned off many projects that have enhanced performance and functionality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940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More robust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23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11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Although my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302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MapReduce is an parallel and distributed approach to dealing with big data. I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Explain map</a:t>
            </a:r>
            <a:r>
              <a:rPr lang="en-US" baseline="0" dirty="0"/>
              <a:t> and reduce</a:t>
            </a:r>
          </a:p>
          <a:p>
            <a:pPr marL="628650" lvl="1" indent="-171450">
              <a:buFontTx/>
              <a:buChar char="-"/>
            </a:pPr>
            <a:r>
              <a:rPr lang="en-US" baseline="0" dirty="0"/>
              <a:t>Divide: Divides the data set into different partitions</a:t>
            </a:r>
          </a:p>
          <a:p>
            <a:pPr marL="628650" lvl="1" indent="-171450">
              <a:buFontTx/>
              <a:buChar char="-"/>
            </a:pPr>
            <a:r>
              <a:rPr lang="en-US" baseline="0" dirty="0"/>
              <a:t>Map: For each partition, a node in the cluster processes it and emits </a:t>
            </a:r>
            <a:r>
              <a:rPr lang="en-US" baseline="0" dirty="0" err="1"/>
              <a:t>key:value</a:t>
            </a:r>
            <a:r>
              <a:rPr lang="en-US" baseline="0" dirty="0"/>
              <a:t> pairs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/>
              <a:t>Shuffle: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Moves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results from mapper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to 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reducerss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Where each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key:value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pair goes goes depends on the key i.e. Keys are grouped together</a:t>
            </a:r>
            <a:endParaRPr lang="en-US" baseline="0" dirty="0"/>
          </a:p>
          <a:p>
            <a:pPr marL="628650" lvl="1" indent="-171450">
              <a:buFontTx/>
              <a:buChar char="-"/>
            </a:pPr>
            <a:r>
              <a:rPr lang="en-US" baseline="0" dirty="0"/>
              <a:t>Reduce: Each node in the </a:t>
            </a:r>
            <a:r>
              <a:rPr lang="en-US" baseline="0" dirty="0" err="1"/>
              <a:t>parition</a:t>
            </a:r>
            <a:endParaRPr lang="en-US" dirty="0"/>
          </a:p>
          <a:p>
            <a:pPr marL="628650" lvl="1" indent="-171450">
              <a:buFontTx/>
              <a:buChar char="-"/>
            </a:pPr>
            <a:endParaRPr lang="en-US" baseline="0" dirty="0"/>
          </a:p>
          <a:p>
            <a:pPr marL="628650" lvl="1" indent="-171450">
              <a:buFontTx/>
              <a:buChar char="-"/>
            </a:pPr>
            <a:r>
              <a:rPr lang="en-US" baseline="0" dirty="0"/>
              <a:t>Parallelizable because a set of data can be partitioned between machines and work can be done on each of those partitions in parallel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608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Scalability: A MapReduce algorithm</a:t>
            </a:r>
            <a:r>
              <a:rPr lang="en-US" baseline="0" dirty="0"/>
              <a:t> on a small data set with a small number machines does not change if the data set or cluster size increases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The</a:t>
            </a:r>
            <a:r>
              <a:rPr lang="en-US" baseline="0" dirty="0"/>
              <a:t> general algorithm for card ordering doesn’t change regardless of the number of people organizing and the number of cards that need to be orders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00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Solution to big data problems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in the late 1990s and early 2000s, it was discovered that conventional data-processing solutions at the time was not completely adequate in dealing with big data.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Big data challenges exists are in academia (for example complex simulations, </a:t>
            </a:r>
            <a:r>
              <a:rPr lang="en-US" dirty="0" err="1"/>
              <a:t>genenomics</a:t>
            </a:r>
            <a:r>
              <a:rPr lang="en-US" dirty="0"/>
              <a:t>, </a:t>
            </a:r>
            <a:r>
              <a:rPr lang="en-US" dirty="0" err="1"/>
              <a:t>meterology</a:t>
            </a:r>
            <a:r>
              <a:rPr lang="en-US" dirty="0"/>
              <a:t>) and business (search engines have to index countless sets on the internet, financial technology may deal with processing giant data sets of stock)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Volume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2.1 billion unique users on </a:t>
            </a:r>
            <a:r>
              <a:rPr lang="en-US" dirty="0" err="1"/>
              <a:t>facebook</a:t>
            </a:r>
            <a:r>
              <a:rPr lang="en-US" dirty="0"/>
              <a:t> every month who upload and watch videos, photos, posts, comments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Velocity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66,400 Google searches a day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Variety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Gmail auto-sorts different emails for each of its user. Emails have a variety of characteristics - who's the sender, destination, time stamp, attachments, etc.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https://</a:t>
            </a:r>
            <a:r>
              <a:rPr lang="en-US" dirty="0" err="1"/>
              <a:t>news.usc.edu</a:t>
            </a:r>
            <a:r>
              <a:rPr lang="en-US" dirty="0"/>
              <a:t>/88075/how-does-</a:t>
            </a:r>
            <a:r>
              <a:rPr lang="en-US" dirty="0" err="1"/>
              <a:t>facebook</a:t>
            </a:r>
            <a:r>
              <a:rPr lang="en-US" dirty="0"/>
              <a:t>-store-billions-of-photos/	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937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Before the MapReduce paradigm, data was typically stored in relational databases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Data is organized in rows (represents records) and columns (represents properties of that record)</a:t>
            </a:r>
          </a:p>
          <a:p>
            <a:pPr marL="171450" indent="-171450">
              <a:buFontTx/>
              <a:buChar char="-"/>
            </a:pPr>
            <a:r>
              <a:rPr lang="en-US" dirty="0"/>
              <a:t>https://</a:t>
            </a:r>
            <a:r>
              <a:rPr lang="en-US" dirty="0" err="1"/>
              <a:t>upload.wikimedia.org</a:t>
            </a:r>
            <a:r>
              <a:rPr lang="en-US" dirty="0"/>
              <a:t>/</a:t>
            </a:r>
            <a:r>
              <a:rPr lang="en-US" dirty="0" err="1"/>
              <a:t>wikipedia</a:t>
            </a:r>
            <a:r>
              <a:rPr lang="en-US" dirty="0"/>
              <a:t>/commons/5/57/</a:t>
            </a:r>
            <a:r>
              <a:rPr lang="en-US" dirty="0" err="1"/>
              <a:t>RDBMS_structure.png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791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first is the relational model’s restriction. 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All data stored in RDBMS must fit into a relational schema</a:t>
            </a:r>
          </a:p>
          <a:p>
            <a:pPr marL="171450" indent="-171450">
              <a:buFontTx/>
              <a:buChar char="-"/>
            </a:pPr>
            <a:r>
              <a:rPr lang="en-US" dirty="0"/>
              <a:t>Modifications to schema can be difficult</a:t>
            </a:r>
          </a:p>
          <a:p>
            <a:pPr marL="171450" indent="-171450">
              <a:buFontTx/>
              <a:buChar char="-"/>
            </a:pPr>
            <a:r>
              <a:rPr lang="en-US" dirty="0"/>
              <a:t>Expensive to scale up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At the time, cloud/cluster computing was not prominent as it is today.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To improve storage or speed, needed to add more disk drives, CPU power, ram, etc.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Many platforms were enterprise-based and propriety, needed to pay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Here’s a quote from Michael Stonebraker in an academic. Basically it said the traditional basic RDBMs systems is obsolete, and that new methodologies must replace it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http://</a:t>
            </a:r>
            <a:r>
              <a:rPr lang="en-US" dirty="0" err="1"/>
              <a:t>cs-www.cs.yale.edu</a:t>
            </a:r>
            <a:r>
              <a:rPr lang="en-US" dirty="0"/>
              <a:t>/homes/</a:t>
            </a:r>
            <a:r>
              <a:rPr lang="en-US" dirty="0" err="1"/>
              <a:t>dna</a:t>
            </a:r>
            <a:r>
              <a:rPr lang="en-US" dirty="0"/>
              <a:t>/papers/vldb07hstore.pdf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7102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Hadoop</a:t>
            </a:r>
            <a:r>
              <a:rPr lang="en-US" sz="1200" b="1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Common: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E.g. Environment Variable definitions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Hadoop</a:t>
            </a:r>
            <a:r>
              <a:rPr lang="en-US" sz="1200" b="1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Distributed File System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Hadoop YARN: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Splits resource management and job scheduling/monitoring into separate daemons. Actually runs the MapReduce program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Hadoop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MapReduce: </a:t>
            </a:r>
          </a:p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these tools are modularized so it can be flexible in its use cases</a:t>
            </a:r>
          </a:p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e.g.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083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Flexible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Requires data and computation to be structured in a very specific way</a:t>
            </a:r>
          </a:p>
          <a:p>
            <a:pPr marL="171450" indent="-171450">
              <a:buFontTx/>
              <a:buChar char="-"/>
            </a:pPr>
            <a:r>
              <a:rPr lang="en-US" baseline="0"/>
              <a:t>There’s a lot of set up code that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22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5F66D-884C-EA44-9D49-0D34635AB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193A97-BD43-BB41-9379-C83FCFB722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57AAE-85F1-CF49-AD00-4D84B7A5F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B2BE0-DE57-9F49-B273-D726AE2DF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FFAF2-DA10-BC45-81CF-5FD2E6BBD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0947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BBBB8-DA3A-A648-8EEB-496750839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D129E9-54EE-CB44-9DFA-6ED0919FE9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63819-4628-2D47-990E-5F2324B56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95079-CC85-F742-9003-E551B1DFF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EB534-7467-7F4D-B172-42A302AF0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757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E37892-E3A6-E949-BE16-A2722E8357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AF6CFB-A2E3-6345-A74E-8286F651E0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C5914-53FB-4047-91F7-FEFACA7CB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98C0A-7CDB-CB4F-87F6-D654AFCA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2CA7B-5487-844A-B076-DE14AE00A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2584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7494E-D372-3E48-9A17-2850011AA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341E1-C16A-5643-86B6-C5CA00300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5F03C-00F8-4A46-B061-EAF49FD2A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E8E79-DB9D-C84C-A4CA-7D9229798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36FB1-AE4E-2C4D-8C5C-B5D9F63EB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60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5F742-89A0-664B-A6EE-CBD79F756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A31DEF-A6EC-4F4F-A7A1-B7DD8960C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C87AE-AB53-1B41-98B8-EA2CB4F51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C4DE9-5A1D-DE4B-845E-C6AEC7F07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3408B-6F78-C849-BA8D-8A6FBFA7D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56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4AAFC-6BA9-EF4E-BC35-4A0993F5E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A1705-E3C5-F64E-B325-E5C5F303D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AFABF3-B584-D548-B5DC-7E13BEAD9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B38FAB-8289-4445-BF59-487D5EA6C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705BA1-5E0C-AE44-BC0A-2933AFE2E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3F7E37-0DCE-4F44-8A67-D0B1CDE20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4205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8F174-E815-0D40-BDA5-438AE19E6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5AEA3-9284-D140-B925-B556A7951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B2B676-EAFE-7743-8FD5-88C54E3A1C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5D9491-F1EC-0846-BCD2-6588CD5145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5DD015-230E-0F40-86B5-1D12A2A271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C62A9A-B0FE-804C-AB07-309F995BB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6BC254-1D9C-0944-99A8-C63C8888F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91499D-DACA-8747-8FD4-29EB3204C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341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427A1-548A-6147-9BF0-9D24B1B50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C474E8-8EA4-EB44-AFF0-467AA4C47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59EBA5-4434-294B-AFC5-A0290479A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E6C380-2148-D242-A2D5-74AA76036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19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56548-58E6-ED40-9A01-4E119AB10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DD53C5-36EE-6246-8B71-290F3EAD9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D0C468-70D7-5942-A10B-D80EC6D5D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07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43D2F-4907-2E4F-9798-102CDCEF1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AE65E-8991-4C48-8CB1-F65E44C5C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68F49-B880-054C-8972-8A89968C8D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C8DBD-2850-5B42-BBEC-84331C8B3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5B080C-305C-264E-A513-482DB9B57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9AEE4C-5BE1-5440-97B6-3D8BA7305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9975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F27C1-990F-964C-AFB7-ECD928E03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F8F1D8-F024-CD4A-A975-3572BC5244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EBE92-6237-A441-9D52-936889E79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921425-CE61-A143-8EBA-8F337277B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6C589-79CC-7B46-BBAD-B48857960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4E549D-DF4B-6147-840D-111DDC0CF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743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81E4BC-6912-7340-848B-3BF9A2FB5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999A7-470F-8B4F-B9EE-D7ADF223A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CB0E3-817A-1840-B5B3-536CF12062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337F0-3298-CF46-97F5-FCF1C21CD940}" type="datetimeFigureOut">
              <a:rPr lang="en-US" smtClean="0"/>
              <a:t>4/14/18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8F51B-6146-8D41-B430-97763BA988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879B3-B963-554F-B762-4F482D945E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01871-632F-6D42-B348-0E4688FAE1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13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3" r:id="rId1"/>
    <p:sldLayoutId id="2147484334" r:id="rId2"/>
    <p:sldLayoutId id="2147484335" r:id="rId3"/>
    <p:sldLayoutId id="2147484336" r:id="rId4"/>
    <p:sldLayoutId id="2147484337" r:id="rId5"/>
    <p:sldLayoutId id="2147484338" r:id="rId6"/>
    <p:sldLayoutId id="2147484339" r:id="rId7"/>
    <p:sldLayoutId id="2147484340" r:id="rId8"/>
    <p:sldLayoutId id="2147484341" r:id="rId9"/>
    <p:sldLayoutId id="2147484342" r:id="rId10"/>
    <p:sldLayoutId id="21474843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198" y="2474895"/>
            <a:ext cx="6212764" cy="1908215"/>
          </a:xfrm>
          <a:noFill/>
          <a:ln>
            <a:solidFill>
              <a:schemeClr val="tx1"/>
            </a:solidFill>
          </a:ln>
        </p:spPr>
        <p:txBody>
          <a:bodyPr wrap="square">
            <a:normAutofit/>
          </a:bodyPr>
          <a:lstStyle/>
          <a:p>
            <a:r>
              <a:rPr lang="en-US" sz="3700">
                <a:solidFill>
                  <a:schemeClr val="tx1"/>
                </a:solidFill>
              </a:rPr>
              <a:t>MapReduce: Past and Current Developments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33732" y="2173266"/>
            <a:ext cx="3254408" cy="2511468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An Analysis by</a:t>
            </a:r>
          </a:p>
          <a:p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John Tran</a:t>
            </a:r>
          </a:p>
          <a:p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CS159</a:t>
            </a:r>
          </a:p>
          <a:p>
            <a:endParaRPr lang="en-US" sz="2400" dirty="0">
              <a:solidFill>
                <a:schemeClr val="tx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588165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Hadoop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Hadoop Common </a:t>
            </a:r>
            <a:r>
              <a:rPr lang="en-US" dirty="0"/>
              <a:t>– Libraries and utilities that helps other parts of Hadoop</a:t>
            </a:r>
          </a:p>
          <a:p>
            <a:r>
              <a:rPr lang="en-US" b="1" dirty="0"/>
              <a:t>Hadoop Distributed File System (HDFS)</a:t>
            </a:r>
            <a:r>
              <a:rPr lang="en-US" dirty="0"/>
              <a:t> – a distributed file-system that stores data on commodity machines, providing very high aggregate bandwidth across the cluster;</a:t>
            </a:r>
          </a:p>
          <a:p>
            <a:r>
              <a:rPr lang="en-US" b="1" dirty="0"/>
              <a:t>Hadoop YARN (Yet Another Resource Negotiator)</a:t>
            </a:r>
            <a:r>
              <a:rPr lang="en-US" dirty="0"/>
              <a:t> – Splits resource management and job scheduling/monitoring into separate daemons. IS the “driver” for the map-reduce program</a:t>
            </a:r>
          </a:p>
          <a:p>
            <a:r>
              <a:rPr lang="en-US" b="1" dirty="0"/>
              <a:t>Hadoop MapReduce</a:t>
            </a:r>
            <a:r>
              <a:rPr lang="en-US" dirty="0"/>
              <a:t> –The project’s implementation of the MapReduce paradigm for big data processing.</a:t>
            </a:r>
          </a:p>
          <a:p>
            <a:r>
              <a:rPr lang="en-US" dirty="0"/>
              <a:t>As such, they should be considered as legacy technology more than a quarter of a century in 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38563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File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High Level Hadoop Distributed File System (HDFS)</a:t>
            </a:r>
          </a:p>
          <a:p>
            <a:pPr lvl="1"/>
            <a:r>
              <a:rPr lang="en-US" b="1" dirty="0"/>
              <a:t>Name Node</a:t>
            </a:r>
            <a:r>
              <a:rPr lang="en-US" dirty="0"/>
              <a:t>: Metadata storage</a:t>
            </a:r>
          </a:p>
          <a:p>
            <a:pPr lvl="2"/>
            <a:r>
              <a:rPr lang="en-US" dirty="0"/>
              <a:t>Primary name node: contains file’s location in data nodes (which rack, which computer, which address)</a:t>
            </a:r>
          </a:p>
          <a:p>
            <a:pPr lvl="2"/>
            <a:r>
              <a:rPr lang="en-US" dirty="0"/>
              <a:t>Secondary name node: Saves the index to disk (FINISH THIS: not sure)</a:t>
            </a:r>
          </a:p>
          <a:p>
            <a:pPr lvl="1"/>
            <a:r>
              <a:rPr lang="en-US" b="1" dirty="0"/>
              <a:t>Data Node</a:t>
            </a:r>
            <a:r>
              <a:rPr lang="en-US" dirty="0"/>
              <a:t>: Where the actual data stored</a:t>
            </a:r>
          </a:p>
          <a:p>
            <a:pPr lvl="1"/>
            <a:r>
              <a:rPr lang="en-US" b="1" dirty="0"/>
              <a:t>Node </a:t>
            </a:r>
            <a:r>
              <a:rPr lang="en-US" dirty="0"/>
              <a:t>(aka shard, block)</a:t>
            </a:r>
            <a:r>
              <a:rPr lang="en-US" b="1" dirty="0"/>
              <a:t> size</a:t>
            </a:r>
            <a:r>
              <a:rPr lang="en-US" dirty="0"/>
              <a:t> - actual nodes are nested in references if file stored too big</a:t>
            </a:r>
          </a:p>
          <a:p>
            <a:pPr lvl="2"/>
            <a:r>
              <a:rPr lang="en-US" dirty="0"/>
              <a:t>64MB in HDFSv1, 128M </a:t>
            </a:r>
            <a:r>
              <a:rPr lang="en-US"/>
              <a:t>in HDFSv2</a:t>
            </a:r>
          </a:p>
          <a:p>
            <a:pPr lvl="2"/>
            <a:r>
              <a:rPr lang="en-US" b="1"/>
              <a:t>Data </a:t>
            </a:r>
            <a:r>
              <a:rPr lang="en-US" b="1" dirty="0"/>
              <a:t>replication</a:t>
            </a:r>
            <a:r>
              <a:rPr lang="en-US" dirty="0"/>
              <a:t>: Data is stored on multiple racks and nodes</a:t>
            </a:r>
          </a:p>
          <a:p>
            <a:pPr lvl="2"/>
            <a:r>
              <a:rPr lang="en-US" dirty="0"/>
              <a:t>Acts as a backup (no single point of </a:t>
            </a:r>
            <a:r>
              <a:rPr lang="en-US" dirty="0" err="1"/>
              <a:t>failiure</a:t>
            </a:r>
            <a:r>
              <a:rPr lang="en-US" dirty="0"/>
              <a:t> for both nodes and racks)</a:t>
            </a:r>
          </a:p>
          <a:p>
            <a:pPr lvl="2"/>
            <a:r>
              <a:rPr lang="en-US" dirty="0"/>
              <a:t>Allows multiple access if a node is locked</a:t>
            </a:r>
          </a:p>
          <a:p>
            <a:pPr lvl="2"/>
            <a:r>
              <a:rPr lang="en-US" dirty="0"/>
              <a:t>Performance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358777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Drawbacks of Hadoop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storing data, it’s a non-relational database</a:t>
            </a:r>
          </a:p>
          <a:p>
            <a:r>
              <a:rPr lang="en-US" dirty="0"/>
              <a:t>Not flexible</a:t>
            </a:r>
          </a:p>
          <a:p>
            <a:r>
              <a:rPr lang="en-US" dirty="0"/>
              <a:t>Boilerplate</a:t>
            </a:r>
          </a:p>
        </p:txBody>
      </p:sp>
    </p:spTree>
    <p:extLst>
      <p:ext uri="{BB962C8B-B14F-4D97-AF65-F5344CB8AC3E}">
        <p14:creationId xmlns:p14="http://schemas.microsoft.com/office/powerpoint/2010/main" val="858372234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Ecosystem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808784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437B4-B9F6-6D46-B7C6-7BF402610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CB0D2-9D60-B04C-8B6F-C0768B7E0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“Successor” to Apache Hadoop</a:t>
            </a:r>
          </a:p>
          <a:p>
            <a:r>
              <a:rPr lang="en-US" dirty="0"/>
              <a:t>Performance</a:t>
            </a:r>
          </a:p>
          <a:p>
            <a:pPr lvl="1"/>
            <a:r>
              <a:rPr lang="en-US" dirty="0"/>
              <a:t>In memory</a:t>
            </a:r>
          </a:p>
          <a:p>
            <a:pPr lvl="1"/>
            <a:r>
              <a:rPr lang="en-US" dirty="0"/>
              <a:t>DAG optimization</a:t>
            </a:r>
          </a:p>
          <a:p>
            <a:r>
              <a:rPr lang="en-US"/>
              <a:t>More robust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427050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Example - Mapper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29268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Example - Reducer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672758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811389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research.google.com</a:t>
            </a:r>
            <a:r>
              <a:rPr lang="en-US" dirty="0"/>
              <a:t>/archive/</a:t>
            </a:r>
            <a:r>
              <a:rPr lang="en-US" dirty="0" err="1"/>
              <a:t>mapreduce.html</a:t>
            </a:r>
            <a:endParaRPr lang="en-US" dirty="0"/>
          </a:p>
          <a:p>
            <a:r>
              <a:rPr lang="en-US" dirty="0"/>
              <a:t>https://hadoop.apache.org/</a:t>
            </a:r>
          </a:p>
          <a:p>
            <a:r>
              <a:rPr lang="en-US" dirty="0"/>
              <a:t>http://</a:t>
            </a:r>
            <a:r>
              <a:rPr lang="en-US" dirty="0" err="1"/>
              <a:t>cs-www.cs.yale.edu</a:t>
            </a:r>
            <a:r>
              <a:rPr lang="en-US" dirty="0"/>
              <a:t>/homes/</a:t>
            </a:r>
            <a:r>
              <a:rPr lang="en-US" dirty="0" err="1"/>
              <a:t>dna</a:t>
            </a:r>
            <a:r>
              <a:rPr lang="en-US" dirty="0"/>
              <a:t>/papers/vldb07hstore.pdf</a:t>
            </a:r>
          </a:p>
        </p:txBody>
      </p:sp>
    </p:spTree>
    <p:extLst>
      <p:ext uri="{BB962C8B-B14F-4D97-AF65-F5344CB8AC3E}">
        <p14:creationId xmlns:p14="http://schemas.microsoft.com/office/powerpoint/2010/main" val="183215656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MapReduce</a:t>
            </a:r>
          </a:p>
          <a:p>
            <a:r>
              <a:rPr lang="en-US" dirty="0"/>
              <a:t>Why MapReduce</a:t>
            </a:r>
          </a:p>
          <a:p>
            <a:r>
              <a:rPr lang="en-US" dirty="0"/>
              <a:t>History of MapReduce</a:t>
            </a:r>
          </a:p>
          <a:p>
            <a:r>
              <a:rPr lang="en-US" dirty="0"/>
              <a:t>Practical Applications of MapReduce</a:t>
            </a:r>
          </a:p>
          <a:p>
            <a:r>
              <a:rPr lang="en-US" dirty="0"/>
              <a:t>MapReduce Ecosystem</a:t>
            </a:r>
          </a:p>
          <a:p>
            <a:pPr lvl="1"/>
            <a:r>
              <a:rPr lang="en-US" dirty="0"/>
              <a:t>Past</a:t>
            </a:r>
          </a:p>
          <a:p>
            <a:pPr lvl="1"/>
            <a:r>
              <a:rPr lang="en-US" dirty="0"/>
              <a:t>Present</a:t>
            </a:r>
          </a:p>
          <a:p>
            <a:pPr lvl="1"/>
            <a:r>
              <a:rPr lang="en-US" dirty="0"/>
              <a:t>Future</a:t>
            </a:r>
          </a:p>
          <a:p>
            <a:r>
              <a:rPr lang="en-US" dirty="0"/>
              <a:t>Apache Spark vs Apache Hadoop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27911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MapReduce?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MapReduce is an parallel and distributed approach to dealing with big data</a:t>
            </a:r>
          </a:p>
          <a:p>
            <a:r>
              <a:rPr lang="en-US" dirty="0"/>
              <a:t>MapReduce Stages</a:t>
            </a:r>
          </a:p>
          <a:p>
            <a:pPr lvl="1"/>
            <a:r>
              <a:rPr lang="en-US" dirty="0"/>
              <a:t>General </a:t>
            </a: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map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procedure: Using a provided function, apply a transformation on each element in a list. The behavior of this transformation depends on the provided function.</a:t>
            </a:r>
          </a:p>
          <a:p>
            <a:pPr lvl="1"/>
            <a:r>
              <a:rPr lang="en-US" dirty="0"/>
              <a:t>General </a:t>
            </a: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reduce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procedure: Aggregate(i.e. reduce) a list into a a return value.</a:t>
            </a:r>
          </a:p>
          <a:p>
            <a:r>
              <a:rPr lang="en-US" dirty="0"/>
              <a:t>MapReduce Example: Deck Shuffling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7813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Benefits of MapReduce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Scalability</a:t>
            </a:r>
          </a:p>
        </p:txBody>
      </p:sp>
    </p:spTree>
    <p:extLst>
      <p:ext uri="{BB962C8B-B14F-4D97-AF65-F5344CB8AC3E}">
        <p14:creationId xmlns:p14="http://schemas.microsoft.com/office/powerpoint/2010/main" val="51782529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Practical Applications of MapReduce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99813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624" y="1122807"/>
            <a:ext cx="9954443" cy="4297680"/>
          </a:xfrm>
          <a:noFill/>
          <a:ln>
            <a:noFill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6000" b="1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History of MapReduce</a:t>
            </a:r>
          </a:p>
        </p:txBody>
      </p:sp>
    </p:spTree>
    <p:extLst>
      <p:ext uri="{BB962C8B-B14F-4D97-AF65-F5344CB8AC3E}">
        <p14:creationId xmlns:p14="http://schemas.microsoft.com/office/powerpoint/2010/main" val="187140546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96B72-4A85-F341-8AEE-40C6A63F7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Solution to Big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9FA2E-456F-9E49-BF4B-E38A8F616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MapReduce developed as a solution to </a:t>
            </a:r>
            <a:r>
              <a:rPr lang="en-US" b="1" u="sng" dirty="0"/>
              <a:t>big data</a:t>
            </a:r>
            <a:r>
              <a:rPr lang="en-US" b="1" dirty="0"/>
              <a:t> </a:t>
            </a:r>
            <a:r>
              <a:rPr lang="en-US" dirty="0"/>
              <a:t>problems.</a:t>
            </a:r>
          </a:p>
          <a:p>
            <a:r>
              <a:rPr lang="en-US" dirty="0"/>
              <a:t>The Three V’s</a:t>
            </a:r>
          </a:p>
          <a:p>
            <a:pPr lvl="1"/>
            <a:r>
              <a:rPr lang="en-US" b="1" dirty="0"/>
              <a:t>Volume</a:t>
            </a:r>
            <a:r>
              <a:rPr lang="en-US" dirty="0"/>
              <a:t>: The size of data is too large.</a:t>
            </a:r>
          </a:p>
          <a:p>
            <a:pPr lvl="2"/>
            <a:r>
              <a:rPr lang="en-US" dirty="0"/>
              <a:t>MB </a:t>
            </a:r>
            <a:r>
              <a:rPr lang="en-US" dirty="0">
                <a:sym typeface="Wingdings" pitchFamily="2" charset="2"/>
              </a:rPr>
              <a:t> GB  TB  PB  EB</a:t>
            </a:r>
            <a:endParaRPr lang="en-US" dirty="0"/>
          </a:p>
          <a:p>
            <a:pPr lvl="1"/>
            <a:r>
              <a:rPr lang="en-US" b="1" dirty="0"/>
              <a:t>Velocity</a:t>
            </a:r>
            <a:r>
              <a:rPr lang="en-US" dirty="0"/>
              <a:t>: The rate of data production is too rapid.</a:t>
            </a:r>
          </a:p>
          <a:p>
            <a:pPr lvl="2"/>
            <a:r>
              <a:rPr lang="en-US" dirty="0"/>
              <a:t>Batch </a:t>
            </a:r>
            <a:r>
              <a:rPr lang="en-US" dirty="0">
                <a:sym typeface="Wingdings" pitchFamily="2" charset="2"/>
              </a:rPr>
              <a:t> Periodic  Real-time streaming</a:t>
            </a:r>
            <a:endParaRPr lang="en-US" dirty="0"/>
          </a:p>
          <a:p>
            <a:pPr lvl="1"/>
            <a:r>
              <a:rPr lang="en-US" b="1" dirty="0"/>
              <a:t>Variety</a:t>
            </a:r>
            <a:r>
              <a:rPr lang="en-US" dirty="0"/>
              <a:t>: The structure of data is too chaotic.</a:t>
            </a:r>
          </a:p>
          <a:p>
            <a:pPr lvl="2"/>
            <a:r>
              <a:rPr lang="en-US" dirty="0"/>
              <a:t>Table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Relational Database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Photo, Web, Audio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Video, Social Media, Human Behavior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39587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C8E8D-0C20-8843-BB6C-6FBF3DCBC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738" y="175482"/>
            <a:ext cx="9692640" cy="1325562"/>
          </a:xfrm>
        </p:spPr>
        <p:txBody>
          <a:bodyPr>
            <a:normAutofit/>
          </a:bodyPr>
          <a:lstStyle/>
          <a:p>
            <a:r>
              <a:rPr lang="en-US" sz="2600" b="1" dirty="0"/>
              <a:t>Before MapReduce – Relation Database Models </a:t>
            </a:r>
            <a:br>
              <a:rPr lang="en-US" b="1" dirty="0"/>
            </a:br>
            <a:r>
              <a:rPr lang="en-US" b="1" dirty="0"/>
              <a:t>(1970’ – 2004)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00EC799-E851-3044-8F7D-CFCF6E5DA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212" y="2557659"/>
            <a:ext cx="4961015" cy="37137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D4ECDC-C909-EC46-8A3D-1A48D7CBD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2898" y="5679056"/>
            <a:ext cx="917322" cy="9173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F4CB06-A412-D049-B145-B9D22773A5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31" r="5297"/>
          <a:stretch/>
        </p:blipFill>
        <p:spPr>
          <a:xfrm>
            <a:off x="9859308" y="5446892"/>
            <a:ext cx="1335775" cy="13816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9FF2BA-3D54-4244-B712-BA1BDF8BBC2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089" t="12857" r="11624" b="10203"/>
          <a:stretch/>
        </p:blipFill>
        <p:spPr>
          <a:xfrm>
            <a:off x="8082491" y="5586848"/>
            <a:ext cx="1680117" cy="11017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518BE6-6391-5C47-9D66-50244B6B38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97155" y="5542426"/>
            <a:ext cx="1323481" cy="106937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1539505-2759-E94B-B3BB-7287A7ED4F68}"/>
              </a:ext>
            </a:extLst>
          </p:cNvPr>
          <p:cNvSpPr/>
          <p:nvPr/>
        </p:nvSpPr>
        <p:spPr>
          <a:xfrm>
            <a:off x="160300" y="1909047"/>
            <a:ext cx="496802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/>
              <a:t>Typical Relation Database Structure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DC2A16-58BD-B141-A67F-AD23D5D0A149}"/>
              </a:ext>
            </a:extLst>
          </p:cNvPr>
          <p:cNvSpPr/>
          <p:nvPr/>
        </p:nvSpPr>
        <p:spPr>
          <a:xfrm>
            <a:off x="5357431" y="5262226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1983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3FE746-6E46-844D-AA94-7ABEC0A57AFC}"/>
              </a:ext>
            </a:extLst>
          </p:cNvPr>
          <p:cNvSpPr/>
          <p:nvPr/>
        </p:nvSpPr>
        <p:spPr>
          <a:xfrm>
            <a:off x="10178381" y="5192819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Roboto"/>
              </a:rPr>
              <a:t>1997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0ABE64-EBD4-6A4A-898C-C7072FBF904C}"/>
              </a:ext>
            </a:extLst>
          </p:cNvPr>
          <p:cNvSpPr/>
          <p:nvPr/>
        </p:nvSpPr>
        <p:spPr>
          <a:xfrm>
            <a:off x="6863837" y="5169069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1989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2192F1-5060-E240-A92E-79E281948932}"/>
              </a:ext>
            </a:extLst>
          </p:cNvPr>
          <p:cNvSpPr/>
          <p:nvPr/>
        </p:nvSpPr>
        <p:spPr>
          <a:xfrm>
            <a:off x="8573735" y="5192819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Roboto"/>
              </a:rPr>
              <a:t>1995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A5A4944-F079-1C4B-9A7E-9F61CEA829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7374" y="2104655"/>
            <a:ext cx="3647765" cy="296112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568311C-E6DD-9A43-8DD6-BDE2EE678AD2}"/>
              </a:ext>
            </a:extLst>
          </p:cNvPr>
          <p:cNvCxnSpPr>
            <a:cxnSpLocks/>
          </p:cNvCxnSpPr>
          <p:nvPr/>
        </p:nvCxnSpPr>
        <p:spPr>
          <a:xfrm>
            <a:off x="5128327" y="1909047"/>
            <a:ext cx="0" cy="49489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44797C7-0CAB-7642-87D7-55EDB5EE1B9A}"/>
              </a:ext>
            </a:extLst>
          </p:cNvPr>
          <p:cNvCxnSpPr>
            <a:cxnSpLocks/>
          </p:cNvCxnSpPr>
          <p:nvPr/>
        </p:nvCxnSpPr>
        <p:spPr>
          <a:xfrm flipH="1">
            <a:off x="5128329" y="5169069"/>
            <a:ext cx="61632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0ED093B-7985-4243-92B6-4C37F4CEA884}"/>
              </a:ext>
            </a:extLst>
          </p:cNvPr>
          <p:cNvSpPr/>
          <p:nvPr/>
        </p:nvSpPr>
        <p:spPr>
          <a:xfrm>
            <a:off x="7005939" y="1697614"/>
            <a:ext cx="240803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/>
              <a:t>Relational Model</a:t>
            </a:r>
          </a:p>
        </p:txBody>
      </p:sp>
    </p:spTree>
    <p:extLst>
      <p:ext uri="{BB962C8B-B14F-4D97-AF65-F5344CB8AC3E}">
        <p14:creationId xmlns:p14="http://schemas.microsoft.com/office/powerpoint/2010/main" val="148000505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0CF09-A12F-B745-AB5C-4E9E19FA2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Problems with Relation Database Models At The Time?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F59CC-146A-C842-85F4-B6DCCC4BF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1) Data must conform to the RDBMS schema.</a:t>
            </a:r>
          </a:p>
          <a:p>
            <a:r>
              <a:rPr lang="en-US" dirty="0"/>
              <a:t>2) Modifications to the schema can be difficult for users to adapt to.</a:t>
            </a:r>
          </a:p>
          <a:p>
            <a:r>
              <a:rPr lang="en-US" dirty="0"/>
              <a:t>3) Expensive to scale up.</a:t>
            </a:r>
          </a:p>
          <a:p>
            <a:r>
              <a:rPr lang="en-US" dirty="0"/>
              <a:t>"RDBMSs can be beaten by more than an order of magnitude on the standard OLTP benchmark … They should be considered as legacy technology more than a quarter of a century in age, for which a complete redesign and re-architecting is the appropriate next step.”</a:t>
            </a:r>
          </a:p>
          <a:p>
            <a:pPr lvl="1"/>
            <a:r>
              <a:rPr lang="en-US" dirty="0"/>
              <a:t>Michael Stonebraker (Co-founder of Postgres) in the “</a:t>
            </a:r>
            <a:r>
              <a:rPr lang="en-US" i="1" dirty="0"/>
              <a:t>The End of An Architectural Era</a:t>
            </a:r>
            <a:r>
              <a:rPr lang="en-US" dirty="0"/>
              <a:t>” (2007)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55966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3346</TotalTime>
  <Words>971</Words>
  <Application>Microsoft Macintosh PowerPoint</Application>
  <PresentationFormat>Widescreen</PresentationFormat>
  <Paragraphs>157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Consolas</vt:lpstr>
      <vt:lpstr>Roboto</vt:lpstr>
      <vt:lpstr>Wingdings</vt:lpstr>
      <vt:lpstr>Office Theme</vt:lpstr>
      <vt:lpstr>MapReduce: Past and Current Developments</vt:lpstr>
      <vt:lpstr>Overview</vt:lpstr>
      <vt:lpstr>What is MapReduce?</vt:lpstr>
      <vt:lpstr>Benefits of MapReduce</vt:lpstr>
      <vt:lpstr>Practical Applications of MapReduce</vt:lpstr>
      <vt:lpstr>History of MapReduce</vt:lpstr>
      <vt:lpstr>A Solution to Big Data</vt:lpstr>
      <vt:lpstr>Before MapReduce – Relation Database Models  (1970’ – 2004)</vt:lpstr>
      <vt:lpstr>Problems with Relation Database Models At The Time?</vt:lpstr>
      <vt:lpstr>Apache Hadoop</vt:lpstr>
      <vt:lpstr>Hadoop File System</vt:lpstr>
      <vt:lpstr>Drawbacks of Hadoop</vt:lpstr>
      <vt:lpstr>Hadoop Ecosystem</vt:lpstr>
      <vt:lpstr>Apache Spark</vt:lpstr>
      <vt:lpstr>Coding Example - Mapper</vt:lpstr>
      <vt:lpstr>Coding Example - Reducer</vt:lpstr>
      <vt:lpstr>Performance Analysis</vt:lpstr>
      <vt:lpstr>References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MapReduce: Past and Current Developments</dc:title>
  <dc:creator>Microsoft Office User</dc:creator>
  <cp:lastModifiedBy>Microsoft Office User</cp:lastModifiedBy>
  <cp:revision>49</cp:revision>
  <dcterms:created xsi:type="dcterms:W3CDTF">2018-04-07T04:01:54Z</dcterms:created>
  <dcterms:modified xsi:type="dcterms:W3CDTF">2018-04-15T03:12:54Z</dcterms:modified>
</cp:coreProperties>
</file>